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43" autoAdjust="0"/>
    <p:restoredTop sz="92115" autoAdjust="0"/>
  </p:normalViewPr>
  <p:slideViewPr>
    <p:cSldViewPr>
      <p:cViewPr>
        <p:scale>
          <a:sx n="70" d="100"/>
          <a:sy n="70" d="100"/>
        </p:scale>
        <p:origin x="-143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BC146-1E4A-4F63-BD8A-E8405C3649D1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40E7-DD48-435C-A3E8-645BC395BDF2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3220E-B3C8-489C-B77E-271BC115E8F4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19D92-882E-4D33-8348-D8E5236B8ACF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D5938-E8D0-46E7-B47D-755691CB0D25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43848-A65B-4D08-90A6-8D3BE1B47ABD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26D14-7DF1-47C4-A5D0-5034944F5399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7F4C2-B331-4C0D-9C5F-9EA4765E4065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139DC-68C3-4E21-8BE4-0117E28A9A55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22B1A-BA8D-427E-ADED-96FB112B1659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0DB6F-CD4E-4A34-9F04-501C69DB13E3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61F5688-8036-4C47-8F6F-EFA18DB5010E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0"/>
          <p:cNvSpPr>
            <a:spLocks noGrp="1" noChangeArrowheads="1"/>
          </p:cNvSpPr>
          <p:nvPr>
            <p:ph type="subTitle" idx="1"/>
          </p:nvPr>
        </p:nvSpPr>
        <p:spPr>
          <a:xfrm>
            <a:off x="642910" y="2857496"/>
            <a:ext cx="8072494" cy="1752600"/>
          </a:xfrm>
        </p:spPr>
        <p:txBody>
          <a:bodyPr/>
          <a:lstStyle/>
          <a:p>
            <a:pPr eaLnBrk="1" hangingPunct="1"/>
            <a:r>
              <a:rPr lang="ru-RU" altLang="ru-RU" sz="40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ИНТЕРАКТИВНАЯ ИГРА «ТАМОЖНЯ БУДУЩЕГО СОЗДАЕТСЯ СЕГОДНЯ»</a:t>
            </a:r>
          </a:p>
        </p:txBody>
      </p:sp>
      <p:pic>
        <p:nvPicPr>
          <p:cNvPr id="2051" name="Picture 13" descr="gerb_DonNU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Прямоугольник 4"/>
          <p:cNvSpPr>
            <a:spLocks noChangeArrowheads="1"/>
          </p:cNvSpPr>
          <p:nvPr/>
        </p:nvSpPr>
        <p:spPr bwMode="auto">
          <a:xfrm>
            <a:off x="1357313" y="0"/>
            <a:ext cx="77866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Туган-Барановского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43063" y="857250"/>
            <a:ext cx="7072312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273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257" y="3169129"/>
            <a:ext cx="2664296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5556" y="2599820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 № 8 Графическое изображение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5869" y="3163877"/>
            <a:ext cx="25146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3403893"/>
              </p:ext>
            </p:extLst>
          </p:nvPr>
        </p:nvGraphicFramePr>
        <p:xfrm>
          <a:off x="2339752" y="5589240"/>
          <a:ext cx="4347210" cy="4051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21030"/>
                <a:gridCol w="621030"/>
                <a:gridCol w="621030"/>
                <a:gridCol w="621030"/>
                <a:gridCol w="621030"/>
                <a:gridCol w="621030"/>
                <a:gridCol w="621030"/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0469" y="3158626"/>
            <a:ext cx="2847975" cy="179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53556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7957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30434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4" name="Рисунок 3" descr="http://im0-tub-ua.yandex.net/i?id=21827952c5a486cbecef1e55a684e7ed-97-144&amp;n=2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450" y="3501008"/>
            <a:ext cx="1789585" cy="14401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97698" y="2204864"/>
            <a:ext cx="83067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 № </a:t>
            </a:r>
            <a:r>
              <a:rPr lang="ru-RU" altLang="ru-RU" sz="2000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9 </a:t>
            </a:r>
            <a:r>
              <a:rPr lang="ru-RU" altLang="ru-RU" sz="20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Государственный </a:t>
            </a:r>
            <a:r>
              <a:rPr lang="ru-RU" altLang="ru-RU" sz="2000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орган, обеспечивающий порядок перемещения через таможенную границу товаров и транспортных средств, вещей и иных предметов 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http://im3-tub-ua.yandex.net/i?id=f4072e340b81519be112b35e2fa6b4bb-75-144&amp;n=2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035" y="3501008"/>
            <a:ext cx="1914415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im3-tub-ua.yandex.net/i?id=42bd6f371aa9da39881b51fb32ee3d03-10-144&amp;n=2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1450" y="3501008"/>
            <a:ext cx="2190750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Архив материалов - Персональный сайт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01008"/>
            <a:ext cx="2098138" cy="144016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7385426"/>
              </p:ext>
            </p:extLst>
          </p:nvPr>
        </p:nvGraphicFramePr>
        <p:xfrm>
          <a:off x="2398395" y="5373216"/>
          <a:ext cx="4347210" cy="4051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21030"/>
                <a:gridCol w="621030"/>
                <a:gridCol w="621030"/>
                <a:gridCol w="621030"/>
                <a:gridCol w="621030"/>
                <a:gridCol w="621030"/>
                <a:gridCol w="621030"/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94982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856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5529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3426604"/>
            <a:ext cx="1800200" cy="135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04287" y="2636912"/>
            <a:ext cx="72520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 № </a:t>
            </a:r>
            <a:r>
              <a:rPr lang="ru-RU" altLang="ru-RU" sz="2000" kern="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Самое важное свойство пищевых продуктов</a:t>
            </a:r>
            <a:endParaRPr lang="ru-RU" sz="2000" kern="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1" y="3426604"/>
            <a:ext cx="1976973" cy="137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8734" y="3426604"/>
            <a:ext cx="1836480" cy="139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5214" y="3410744"/>
            <a:ext cx="1830565" cy="136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25928" y="5292486"/>
            <a:ext cx="642938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72756" y="5292481"/>
            <a:ext cx="642937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29820" y="5292486"/>
            <a:ext cx="642938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68866" y="5292486"/>
            <a:ext cx="642937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11803" y="5292480"/>
            <a:ext cx="642938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547" y="5292485"/>
            <a:ext cx="642937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44484" y="5292486"/>
            <a:ext cx="642938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73460" y="5292482"/>
            <a:ext cx="642937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30522" y="5292486"/>
            <a:ext cx="642938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87585" y="5292483"/>
            <a:ext cx="642937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44647" y="5292486"/>
            <a:ext cx="642938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01710" y="5292484"/>
            <a:ext cx="642937" cy="64293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955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132856"/>
            <a:ext cx="828092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ru-RU" sz="40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Второй </a:t>
            </a:r>
            <a:r>
              <a:rPr lang="ru-RU" sz="4000" b="1" kern="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тур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ru-RU" sz="2800" b="1" kern="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</a:t>
            </a:r>
            <a:r>
              <a:rPr lang="ru-RU" sz="28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lvl="0" algn="just" eaLnBrk="0" hangingPunct="0">
              <a:spcBef>
                <a:spcPts val="0"/>
              </a:spcBef>
            </a:pPr>
            <a:r>
              <a:rPr 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 предлагаемым картинкам определите вид экспертизы в таможенных целях</a:t>
            </a:r>
          </a:p>
          <a:p>
            <a:pPr lvl="0" eaLnBrk="0" hangingPunct="0">
              <a:spcBef>
                <a:spcPts val="0"/>
              </a:spcBef>
            </a:pPr>
            <a:endParaRPr lang="ru-RU" sz="2000" kern="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eaLnBrk="0" hangingPunct="0">
              <a:spcBef>
                <a:spcPts val="0"/>
              </a:spcBef>
            </a:pPr>
            <a:endParaRPr lang="ru-RU" sz="2000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endParaRPr lang="ru-RU" sz="2800" b="1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32"/>
            <a:ext cx="8856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6095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358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4969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273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395" y="2970924"/>
            <a:ext cx="2207276" cy="168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s://cf.ppt-online.org/files/slide/7/7uZUsClrhe6iEvHoQYKWXwg4D1985kfPba2Fq3/slide-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2377" y="2983937"/>
            <a:ext cx="2289623" cy="166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551" y="2970924"/>
            <a:ext cx="2093218" cy="169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6966" y="2983938"/>
            <a:ext cx="2236571" cy="17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029345"/>
              </p:ext>
            </p:extLst>
          </p:nvPr>
        </p:nvGraphicFramePr>
        <p:xfrm>
          <a:off x="1443355" y="5301208"/>
          <a:ext cx="6257290" cy="533400"/>
        </p:xfrm>
        <a:graphic>
          <a:graphicData uri="http://schemas.openxmlformats.org/drawingml/2006/table">
            <a:tbl>
              <a:tblPr firstRow="1" firstCol="1" bandRow="1"/>
              <a:tblGrid>
                <a:gridCol w="367030"/>
                <a:gridCol w="375285"/>
                <a:gridCol w="377825"/>
                <a:gridCol w="373380"/>
                <a:gridCol w="373380"/>
                <a:gridCol w="379095"/>
                <a:gridCol w="393065"/>
                <a:gridCol w="379095"/>
                <a:gridCol w="376555"/>
                <a:gridCol w="377190"/>
                <a:gridCol w="372745"/>
                <a:gridCol w="372745"/>
                <a:gridCol w="370840"/>
                <a:gridCol w="342265"/>
                <a:gridCol w="342265"/>
                <a:gridCol w="342265"/>
                <a:gridCol w="342265"/>
              </a:tblGrid>
              <a:tr h="533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39552" y="2132856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Этот вид экспертизы проводится в таможенных целях для расчета таможенных платежей</a:t>
            </a:r>
          </a:p>
        </p:txBody>
      </p:sp>
    </p:spTree>
    <p:extLst>
      <p:ext uri="{BB962C8B-B14F-4D97-AF65-F5344CB8AC3E}">
        <p14:creationId xmlns:p14="http://schemas.microsoft.com/office/powerpoint/2010/main" xmlns="" val="834110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5529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651" y="3212976"/>
            <a:ext cx="1832212" cy="1585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985064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Данный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 экспертизы 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проводится для установления тождественности или подлинности товара (объекта) по его основополагающим признакам </a:t>
            </a:r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0863" y="3138837"/>
            <a:ext cx="1744317" cy="165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2843" y="3138837"/>
            <a:ext cx="1903991" cy="166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142007"/>
            <a:ext cx="1660336" cy="166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005380"/>
              </p:ext>
            </p:extLst>
          </p:nvPr>
        </p:nvGraphicFramePr>
        <p:xfrm>
          <a:off x="1595755" y="5453608"/>
          <a:ext cx="6257290" cy="533400"/>
        </p:xfrm>
        <a:graphic>
          <a:graphicData uri="http://schemas.openxmlformats.org/drawingml/2006/table">
            <a:tbl>
              <a:tblPr firstRow="1" firstCol="1" bandRow="1"/>
              <a:tblGrid>
                <a:gridCol w="367030"/>
                <a:gridCol w="375285"/>
                <a:gridCol w="377825"/>
                <a:gridCol w="373380"/>
                <a:gridCol w="373380"/>
                <a:gridCol w="379095"/>
                <a:gridCol w="393065"/>
                <a:gridCol w="379095"/>
                <a:gridCol w="376555"/>
                <a:gridCol w="377190"/>
                <a:gridCol w="372745"/>
                <a:gridCol w="372745"/>
                <a:gridCol w="370840"/>
                <a:gridCol w="342265"/>
                <a:gridCol w="342265"/>
                <a:gridCol w="342265"/>
                <a:gridCol w="342265"/>
              </a:tblGrid>
              <a:tr h="533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27368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836712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5064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Экспертиза, которая проводится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для 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оценки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количественных характеристик товара 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 </a:t>
            </a:r>
            <a:r>
              <a:rPr lang="ru-RU" sz="2000" kern="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невозможности применения измерительных методов или необходимости подтверждения достоверности результатов независимой </a:t>
            </a:r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стороной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599" y="3640495"/>
            <a:ext cx="2016224" cy="170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6823" y="3640495"/>
            <a:ext cx="2089391" cy="17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1510" y="3613051"/>
            <a:ext cx="1996274" cy="17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2523" y="3588338"/>
            <a:ext cx="2175264" cy="17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7009049"/>
              </p:ext>
            </p:extLst>
          </p:nvPr>
        </p:nvGraphicFramePr>
        <p:xfrm>
          <a:off x="1956752" y="5805264"/>
          <a:ext cx="5230495" cy="533400"/>
        </p:xfrm>
        <a:graphic>
          <a:graphicData uri="http://schemas.openxmlformats.org/drawingml/2006/table">
            <a:tbl>
              <a:tblPr firstRow="1" firstCol="1" bandRow="1"/>
              <a:tblGrid>
                <a:gridCol w="367030"/>
                <a:gridCol w="375285"/>
                <a:gridCol w="377825"/>
                <a:gridCol w="373380"/>
                <a:gridCol w="373380"/>
                <a:gridCol w="379095"/>
                <a:gridCol w="393065"/>
                <a:gridCol w="379095"/>
                <a:gridCol w="376555"/>
                <a:gridCol w="377190"/>
                <a:gridCol w="372745"/>
                <a:gridCol w="372745"/>
                <a:gridCol w="370840"/>
                <a:gridCol w="342265"/>
              </a:tblGrid>
              <a:tr h="533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5319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6095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5064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Этот </a:t>
            </a:r>
            <a:r>
              <a:rPr lang="ru-RU" sz="2000" kern="0" dirty="0">
                <a:latin typeface="Tahoma" pitchFamily="34" charset="0"/>
                <a:ea typeface="Tahoma" pitchFamily="34" charset="0"/>
                <a:cs typeface="Tahoma" pitchFamily="34" charset="0"/>
              </a:rPr>
              <a:t>вид </a:t>
            </a:r>
            <a:r>
              <a:rPr 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экспертизы </a:t>
            </a:r>
            <a:r>
              <a:rPr lang="ru-RU" sz="2000" kern="0" dirty="0">
                <a:latin typeface="Tahoma" pitchFamily="34" charset="0"/>
                <a:ea typeface="Tahoma" pitchFamily="34" charset="0"/>
                <a:cs typeface="Tahoma" pitchFamily="34" charset="0"/>
              </a:rPr>
              <a:t>назначается в случаях, когда необходимо выявить определенные специфические особенности процесса производства товара или продукта – свойств сырья, изменения формы или состояния, обработки и изготовления и пр.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6961289"/>
              </p:ext>
            </p:extLst>
          </p:nvPr>
        </p:nvGraphicFramePr>
        <p:xfrm>
          <a:off x="1749616" y="5589240"/>
          <a:ext cx="5572760" cy="533400"/>
        </p:xfrm>
        <a:graphic>
          <a:graphicData uri="http://schemas.openxmlformats.org/drawingml/2006/table">
            <a:tbl>
              <a:tblPr firstRow="1" firstCol="1" bandRow="1"/>
              <a:tblGrid>
                <a:gridCol w="367030"/>
                <a:gridCol w="375285"/>
                <a:gridCol w="377825"/>
                <a:gridCol w="373380"/>
                <a:gridCol w="373380"/>
                <a:gridCol w="379095"/>
                <a:gridCol w="393065"/>
                <a:gridCol w="379095"/>
                <a:gridCol w="376555"/>
                <a:gridCol w="377190"/>
                <a:gridCol w="372745"/>
                <a:gridCol w="372745"/>
                <a:gridCol w="370840"/>
                <a:gridCol w="342265"/>
                <a:gridCol w="342265"/>
              </a:tblGrid>
              <a:tr h="533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 descr="ÐÐ°ÑÑÐ¸Ð½ÐºÐ¸ Ð¿Ð¾ Ð·Ð°Ð¿ÑÐ¾ÑÑ ÐºÐ°ÑÑÐ¸Ð½ÐºÐ¸ ÐÑÐµÐ½Ð¾ÑÐ½Ð¾Ð¹ ÑÐºÑÐ¿ÐµÑÑÐ¸Ð·Ñ Ð² ÑÐ°Ð¼Ð¾Ð¶ÐµÐ½Ð½ÑÑ ÑÐµÐ»ÑÑ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86" y="3703256"/>
            <a:ext cx="1930982" cy="1593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ÐºÐ°ÑÑÐ¸Ð½ÐºÐ¸ Ð¢ÐµÑÐ½Ð¾Ð»Ð¾Ð³Ð¸ÑÐµÑÐºÐ°Ñ ÑÐºÑÐ¿ÐµÑÑÐ¸Ð·Ñ Ð² ÑÐ°Ð¼Ð¾Ð¶ÐµÐ½Ð½ÑÑ ÑÐµÐ»ÑÑ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3668" y="3695488"/>
            <a:ext cx="2016224" cy="1593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239" y="3711026"/>
            <a:ext cx="1904969" cy="157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24802"/>
            <a:ext cx="1967507" cy="1589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1471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1" y="927851"/>
            <a:ext cx="85937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5064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 Этот вид экспертизы проводится для установления соответствия показателей качества товара предъявляемым нормативным требованиям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56" y="3212976"/>
            <a:ext cx="2232912" cy="167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4368" y="3208056"/>
            <a:ext cx="2205789" cy="168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9290" y="3237720"/>
            <a:ext cx="1728192" cy="1653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0810" y="3212976"/>
            <a:ext cx="1944215" cy="162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2769444"/>
              </p:ext>
            </p:extLst>
          </p:nvPr>
        </p:nvGraphicFramePr>
        <p:xfrm>
          <a:off x="1487308" y="5517232"/>
          <a:ext cx="6077585" cy="504056"/>
        </p:xfrm>
        <a:graphic>
          <a:graphicData uri="http://schemas.openxmlformats.org/drawingml/2006/table">
            <a:tbl>
              <a:tblPr firstRow="1" firstCol="1" bandRow="1"/>
              <a:tblGrid>
                <a:gridCol w="506730"/>
                <a:gridCol w="506730"/>
                <a:gridCol w="506730"/>
                <a:gridCol w="506730"/>
                <a:gridCol w="506095"/>
                <a:gridCol w="506095"/>
                <a:gridCol w="506095"/>
                <a:gridCol w="506095"/>
                <a:gridCol w="506095"/>
                <a:gridCol w="506730"/>
                <a:gridCol w="506730"/>
                <a:gridCol w="506730"/>
              </a:tblGrid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10338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18077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72184"/>
            <a:ext cx="849694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ru-RU" sz="19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ru-RU" sz="1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роцессуальное </a:t>
            </a: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действие, состоящее из проведения исследований и дачи заключения экспертом по вопросам, разрешение которых требует специальных знаний в области науки, техники, искусства и иных сферах деятельности, поставленных перед экспертом органом или лицом, имеющим право назначать судебную экспертизу, в целях установления обстоятельств, подлежащих доказыванию по конкретному делу</a:t>
            </a:r>
            <a:endParaRPr lang="ru-RU" sz="19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786190"/>
            <a:ext cx="2067464" cy="1687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786190"/>
            <a:ext cx="2023358" cy="1687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3786190"/>
            <a:ext cx="1982881" cy="168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702" y="3786190"/>
            <a:ext cx="2196134" cy="1687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1451513"/>
              </p:ext>
            </p:extLst>
          </p:nvPr>
        </p:nvGraphicFramePr>
        <p:xfrm>
          <a:off x="285720" y="5572140"/>
          <a:ext cx="3888696" cy="503555"/>
        </p:xfrm>
        <a:graphic>
          <a:graphicData uri="http://schemas.openxmlformats.org/drawingml/2006/table">
            <a:tbl>
              <a:tblPr firstRow="1" firstCol="1" bandRow="1"/>
              <a:tblGrid>
                <a:gridCol w="486087"/>
                <a:gridCol w="486087"/>
                <a:gridCol w="486087"/>
                <a:gridCol w="486087"/>
                <a:gridCol w="486087"/>
                <a:gridCol w="486087"/>
                <a:gridCol w="486087"/>
                <a:gridCol w="486087"/>
              </a:tblGrid>
              <a:tr h="5035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864" y="6215082"/>
          <a:ext cx="5363209" cy="500066"/>
        </p:xfrm>
        <a:graphic>
          <a:graphicData uri="http://schemas.openxmlformats.org/drawingml/2006/table">
            <a:tbl>
              <a:tblPr/>
              <a:tblGrid>
                <a:gridCol w="536265"/>
                <a:gridCol w="536265"/>
                <a:gridCol w="536265"/>
                <a:gridCol w="536265"/>
                <a:gridCol w="536265"/>
                <a:gridCol w="536265"/>
                <a:gridCol w="536265"/>
                <a:gridCol w="536265"/>
                <a:gridCol w="536265"/>
                <a:gridCol w="536824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15291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071678"/>
            <a:ext cx="8678198" cy="3768733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altLang="ru-RU" sz="28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Уважаемые абитуриенты!</a:t>
            </a:r>
          </a:p>
          <a:p>
            <a:pPr marL="0" indent="0" algn="just" eaLnBrk="1" hangingPunct="1">
              <a:spcBef>
                <a:spcPts val="0"/>
              </a:spcBef>
              <a:buNone/>
            </a:pPr>
            <a:endParaRPr lang="ru-RU" altLang="ru-RU" sz="1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</a:pPr>
            <a:r>
              <a:rPr lang="ru-RU" alt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ru-RU" altLang="ru-RU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Предлагаем Вам совершить увлекательное путешествие в таможню будущего. Интерактивная игра позволит узнать больше о деятельности таможни и таможенных органов. Для прохождения туров игры вам необходимо выполнить ряд заданий. Все выполненные задания участники должны прислать на электронную почту кафедры таможенного дела и экспертизы товаров </a:t>
            </a:r>
            <a:r>
              <a:rPr lang="en-US" sz="2400" dirty="0" smtClean="0">
                <a:latin typeface="Verdana"/>
              </a:rPr>
              <a:t>expertsms.2020@gmail.com</a:t>
            </a:r>
            <a:r>
              <a:rPr lang="ru-RU" altLang="ru-RU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 01.06.2020 (до 15 часов). По итогам выполнения заданий будут определены победители игры, которые дадут наибольшее количество верных ответов.</a:t>
            </a:r>
            <a:r>
              <a:rPr lang="ru-RU" alt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71414"/>
            <a:ext cx="85011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Туган-Барановского</a:t>
            </a:r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»</a:t>
            </a:r>
            <a:endParaRPr lang="ru-RU" altLang="ru-RU" sz="1400" b="1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857232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27304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761" y="213285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7. Эта экспертиза проводится </a:t>
            </a:r>
            <a:r>
              <a:rPr lang="ru-RU" sz="2000" dirty="0" smtClean="0">
                <a:latin typeface="Arial"/>
              </a:rPr>
              <a:t>с </a:t>
            </a:r>
            <a:r>
              <a:rPr lang="ru-RU" sz="2000" dirty="0">
                <a:latin typeface="Arial"/>
              </a:rPr>
              <a:t>целью установления соответствия </a:t>
            </a:r>
            <a:r>
              <a:rPr lang="ru-RU" sz="2000" dirty="0" smtClean="0">
                <a:latin typeface="Arial"/>
              </a:rPr>
              <a:t>товара карантинным нормам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ÐÐ°ÑÑÐ¸Ð½ÐºÐ¸ Ð¿Ð¾ Ð·Ð°Ð¿ÑÐ¾ÑÑ ÐºÐ°ÑÑÐ¸Ð½ÐºÐ¸ ÑÐ¸ÑÐ¾ÑÐ°Ð½Ð¸ÑÐ°ÑÐ½Ð¾Ð¹ ÑÐºÑÐ¿ÐµÑÑÐ¸Ð·Ñ Ð² ÑÐ°Ð¼Ð¾Ð¶ÐµÐ½Ð½ÑÑ ÑÐµÐ»ÑÑ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670" y="3356992"/>
            <a:ext cx="2137098" cy="1692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ºÐ°ÑÑÐ¸Ð½ÐºÐ¸ ÑÐ¸ÑÐ¾ÑÐ°Ð½Ð¸ÑÐ°ÑÐ½Ð¾Ð¹ ÑÐºÑÐ¿ÐµÑÑÐ¸Ð·Ñ Ð² ÑÐ°Ð¼Ð¾Ð¶ÐµÐ½Ð½ÑÑ ÑÐµÐ»ÑÑ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6992"/>
            <a:ext cx="2124236" cy="1692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8004" y="3356992"/>
            <a:ext cx="1980220" cy="1692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6" descr="S-kartofele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4498" y="3356992"/>
            <a:ext cx="2165208" cy="169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0444975"/>
              </p:ext>
            </p:extLst>
          </p:nvPr>
        </p:nvGraphicFramePr>
        <p:xfrm>
          <a:off x="2123728" y="5661248"/>
          <a:ext cx="5230495" cy="533400"/>
        </p:xfrm>
        <a:graphic>
          <a:graphicData uri="http://schemas.openxmlformats.org/drawingml/2006/table">
            <a:tbl>
              <a:tblPr firstRow="1" firstCol="1" bandRow="1"/>
              <a:tblGrid>
                <a:gridCol w="367030"/>
                <a:gridCol w="375285"/>
                <a:gridCol w="377825"/>
                <a:gridCol w="373380"/>
                <a:gridCol w="373380"/>
                <a:gridCol w="379095"/>
                <a:gridCol w="393065"/>
                <a:gridCol w="379095"/>
                <a:gridCol w="376555"/>
                <a:gridCol w="377190"/>
                <a:gridCol w="372745"/>
                <a:gridCol w="372745"/>
                <a:gridCol w="370840"/>
                <a:gridCol w="342265"/>
              </a:tblGrid>
              <a:tr h="533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67291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82391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4" name="Рисунок 3" descr="ÐÐ°ÑÑÐ¸Ð½ÐºÐ¸ Ð¿Ð¾ Ð·Ð°Ð¿ÑÐ¾ÑÑ ÐºÐ°ÑÑÐ¸Ð½ÐºÐ¸ Ð²ÐµÑÐµÑÐ¸Ð½Ð°ÑÐ½Ð¾Ð¹ ÑÐºÑÐ¿ÐµÑÑÐ¸Ð·Ñ Ð² ÑÐ°Ð¼Ð¾Ð¶ÐµÐ½Ð½ÑÑ ÑÐµÐ»ÑÑ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2088232" cy="14401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936498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8. Вид экспертизы, которая проводится </a:t>
            </a:r>
            <a:r>
              <a:rPr lang="ru-RU" sz="2000" dirty="0">
                <a:solidFill>
                  <a:srgbClr val="333333"/>
                </a:solidFill>
                <a:latin typeface="Arial"/>
              </a:rPr>
              <a:t> </a:t>
            </a:r>
            <a:r>
              <a:rPr lang="ru-RU" sz="2000" dirty="0">
                <a:latin typeface="Arial"/>
              </a:rPr>
              <a:t>с </a:t>
            </a:r>
            <a:r>
              <a:rPr lang="ru-RU" sz="2000" dirty="0" smtClean="0">
                <a:latin typeface="Arial"/>
              </a:rPr>
              <a:t>целью недопущения поступления на таможенную территорию небезопасных пищевых продуктов животного происхождения</a:t>
            </a:r>
            <a:endParaRPr lang="ru-RU" dirty="0"/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40969"/>
            <a:ext cx="1836204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ÐºÐ°ÑÑÐ¸Ð½ÐºÐ¸ Ð²ÐµÑÐµÑÐ¸Ð½Ð°ÑÐ½Ð¾Ð¹ ÑÐºÑÐ¿ÐµÑÑÐ¸Ð·Ñ Ð² ÑÐ°Ð¼Ð¾Ð¶ÐµÐ½Ð½ÑÑ ÑÐµÐ»ÑÑ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1980" y="3140969"/>
            <a:ext cx="1886508" cy="1440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8488" y="3140969"/>
            <a:ext cx="2109936" cy="144015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6463980"/>
              </p:ext>
            </p:extLst>
          </p:nvPr>
        </p:nvGraphicFramePr>
        <p:xfrm>
          <a:off x="1763688" y="5301208"/>
          <a:ext cx="6077585" cy="443865"/>
        </p:xfrm>
        <a:graphic>
          <a:graphicData uri="http://schemas.openxmlformats.org/drawingml/2006/table">
            <a:tbl>
              <a:tblPr firstRow="1" firstCol="1" bandRow="1"/>
              <a:tblGrid>
                <a:gridCol w="506730"/>
                <a:gridCol w="506730"/>
                <a:gridCol w="506730"/>
                <a:gridCol w="506730"/>
                <a:gridCol w="506095"/>
                <a:gridCol w="506095"/>
                <a:gridCol w="506095"/>
                <a:gridCol w="506095"/>
                <a:gridCol w="506095"/>
                <a:gridCol w="506730"/>
                <a:gridCol w="506730"/>
                <a:gridCol w="506730"/>
              </a:tblGrid>
              <a:tr h="443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334020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80728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761" y="213285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9. Эта экспертиза проводится </a:t>
            </a:r>
            <a:r>
              <a:rPr lang="ru-RU" sz="2000" dirty="0">
                <a:solidFill>
                  <a:srgbClr val="333333"/>
                </a:solidFill>
                <a:latin typeface="Arial"/>
              </a:rPr>
              <a:t> </a:t>
            </a:r>
            <a:r>
              <a:rPr lang="ru-RU" sz="2000" dirty="0">
                <a:latin typeface="Arial"/>
              </a:rPr>
              <a:t>с </a:t>
            </a:r>
            <a:r>
              <a:rPr lang="ru-RU" sz="2000" dirty="0" smtClean="0">
                <a:latin typeface="Arial"/>
              </a:rPr>
              <a:t>целью </a:t>
            </a:r>
            <a:r>
              <a:rPr lang="ru-RU" sz="2000" dirty="0"/>
              <a:t> установления характерных показателей, отличающих подлинный </a:t>
            </a:r>
            <a:r>
              <a:rPr lang="ru-RU" sz="2000" dirty="0" smtClean="0"/>
              <a:t>товар </a:t>
            </a:r>
            <a:r>
              <a:rPr lang="ru-RU" sz="2000" dirty="0"/>
              <a:t>от </a:t>
            </a:r>
            <a:r>
              <a:rPr lang="ru-RU" sz="2000" dirty="0" smtClean="0"/>
              <a:t>фальсификата</a:t>
            </a:r>
            <a:r>
              <a:rPr lang="ru-RU" sz="2000" dirty="0" smtClean="0">
                <a:latin typeface="Arial"/>
              </a:rPr>
              <a:t> </a:t>
            </a:r>
            <a:endParaRPr lang="ru-RU" dirty="0"/>
          </a:p>
        </p:txBody>
      </p:sp>
      <p:pic>
        <p:nvPicPr>
          <p:cNvPr id="6" name="Рисунок 5" descr="ÐÐ°ÑÑÐ¸Ð½ÐºÐ¸ Ð¿Ð¾ Ð·Ð°Ð¿ÑÐ¾ÑÑ ÐºÐ°ÑÑÐ¸Ð½ÐºÐ¸ ÑÐºÑÐ¿ÐµÑÑÐ¸Ð·Ñ Ð¿Ð¾Ð´Ð»Ð¸Ð½Ð½Ð¾ÑÑÐ¸ Ð² ÑÐ°Ð¼Ð¾Ð¶ÐµÐ½Ð½ÑÑ ÑÐµÐ»ÑÑ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252" y="3284984"/>
            <a:ext cx="1733178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ÐºÐ°ÑÑÐ¸Ð½ÐºÐ¸ ÑÐºÑÐ¿ÐµÑÑÐ¸Ð·Ñ Ð¿Ð¾Ð´Ð»Ð¸Ð½Ð½Ð¾ÑÑÐ¸ Ð² ÑÐ°Ð¼Ð¾Ð¶ÐµÐ½Ð½ÑÑ ÑÐµÐ»ÑÑ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7430" y="3284984"/>
            <a:ext cx="1935662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092" y="3273345"/>
            <a:ext cx="2016223" cy="159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3959" y="3273344"/>
            <a:ext cx="2043324" cy="1595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7942251"/>
              </p:ext>
            </p:extLst>
          </p:nvPr>
        </p:nvGraphicFramePr>
        <p:xfrm>
          <a:off x="2627784" y="5517232"/>
          <a:ext cx="4257040" cy="504056"/>
        </p:xfrm>
        <a:graphic>
          <a:graphicData uri="http://schemas.openxmlformats.org/drawingml/2006/table">
            <a:tbl>
              <a:tblPr firstRow="1" firstCol="1" bandRow="1"/>
              <a:tblGrid>
                <a:gridCol w="386715"/>
                <a:gridCol w="386715"/>
                <a:gridCol w="387350"/>
                <a:gridCol w="386715"/>
                <a:gridCol w="387350"/>
                <a:gridCol w="386715"/>
                <a:gridCol w="387350"/>
                <a:gridCol w="386715"/>
                <a:gridCol w="387350"/>
                <a:gridCol w="386715"/>
                <a:gridCol w="387350"/>
              </a:tblGrid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4664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273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761" y="213285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10. Эта экспертиза проводится </a:t>
            </a:r>
            <a:r>
              <a:rPr lang="ru-RU" sz="2000" dirty="0">
                <a:solidFill>
                  <a:srgbClr val="333333"/>
                </a:solidFill>
                <a:latin typeface="Arial"/>
              </a:rPr>
              <a:t> </a:t>
            </a:r>
            <a:r>
              <a:rPr lang="ru-RU" sz="2000" dirty="0">
                <a:latin typeface="Arial"/>
              </a:rPr>
              <a:t>с </a:t>
            </a:r>
            <a:r>
              <a:rPr lang="ru-RU" sz="2000" dirty="0" smtClean="0">
                <a:latin typeface="Arial"/>
              </a:rPr>
              <a:t>целью </a:t>
            </a:r>
            <a:r>
              <a:rPr lang="ru-RU" sz="2000" dirty="0"/>
              <a:t> установления </a:t>
            </a:r>
            <a:r>
              <a:rPr lang="ru-RU" sz="2000" dirty="0" smtClean="0"/>
              <a:t>стоимости товара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1995790" cy="149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7815" y="3284985"/>
            <a:ext cx="2060877" cy="149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156" y="3284985"/>
            <a:ext cx="1614028" cy="1498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5343" y="3284985"/>
            <a:ext cx="2078814" cy="1498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2845380"/>
              </p:ext>
            </p:extLst>
          </p:nvPr>
        </p:nvGraphicFramePr>
        <p:xfrm>
          <a:off x="2643174" y="5429264"/>
          <a:ext cx="4071967" cy="555544"/>
        </p:xfrm>
        <a:graphic>
          <a:graphicData uri="http://schemas.openxmlformats.org/drawingml/2006/table">
            <a:tbl>
              <a:tblPr firstRow="1" firstCol="1" bandRow="1"/>
              <a:tblGrid>
                <a:gridCol w="452111"/>
                <a:gridCol w="452111"/>
                <a:gridCol w="452853"/>
                <a:gridCol w="452111"/>
                <a:gridCol w="452853"/>
                <a:gridCol w="452111"/>
                <a:gridCol w="452853"/>
                <a:gridCol w="452111"/>
                <a:gridCol w="452853"/>
              </a:tblGrid>
              <a:tr h="5555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5866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273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285992"/>
            <a:ext cx="8280920" cy="3841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ru-RU" sz="40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Третий </a:t>
            </a:r>
            <a:r>
              <a:rPr lang="ru-RU" sz="4000" b="1" kern="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тур</a:t>
            </a: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ru-RU" sz="2800" b="1" kern="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</a:t>
            </a:r>
            <a:r>
              <a:rPr lang="ru-RU" sz="28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lvl="0" indent="-342900" algn="just" eaLnBrk="0" hangingPunct="0">
              <a:spcBef>
                <a:spcPts val="0"/>
              </a:spcBef>
            </a:pPr>
            <a:r>
              <a:rPr lang="ru-RU" sz="20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Разгадать кроссворд, пользуясь Законом Донецкой Народной Республики «О таможенном регулировании в Донецкой Народной Республике» от 25.03.2016 г. </a:t>
            </a:r>
            <a:r>
              <a:rPr lang="en-US" sz="20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</a:t>
            </a:r>
            <a:r>
              <a:rPr lang="ru-RU" sz="20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№ 116-</a:t>
            </a:r>
            <a:r>
              <a:rPr lang="en-US" sz="20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IHC</a:t>
            </a:r>
            <a:r>
              <a:rPr lang="ru-RU" sz="20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lvl="0" indent="-342900" eaLnBrk="0" hangingPunct="0">
              <a:spcBef>
                <a:spcPts val="0"/>
              </a:spcBef>
            </a:pPr>
            <a:r>
              <a:rPr lang="ru-RU" sz="20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Ответы представить в таком виде:</a:t>
            </a:r>
            <a:endParaRPr lang="ru-RU" sz="2000" b="1" i="1" dirty="0" smtClean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  <a:p>
            <a:pPr>
              <a:lnSpc>
                <a:spcPts val="2100"/>
              </a:lnSpc>
              <a:spcAft>
                <a:spcPts val="0"/>
              </a:spcAft>
            </a:pPr>
            <a:r>
              <a:rPr lang="ru-RU" sz="2000" b="1" i="1" dirty="0" smtClean="0">
                <a:latin typeface="Arial"/>
                <a:ea typeface="Times New Roman"/>
                <a:cs typeface="Times New Roman"/>
              </a:rPr>
              <a:t>По горизонтали: номер вопроса – ответ.</a:t>
            </a:r>
          </a:p>
          <a:p>
            <a:pPr>
              <a:lnSpc>
                <a:spcPts val="2100"/>
              </a:lnSpc>
              <a:spcAft>
                <a:spcPts val="0"/>
              </a:spcAft>
            </a:pPr>
            <a:r>
              <a:rPr lang="ru-RU" sz="2000" b="1" i="1" dirty="0" smtClean="0">
                <a:latin typeface="Arial"/>
                <a:ea typeface="Times New Roman"/>
                <a:cs typeface="Times New Roman"/>
              </a:rPr>
              <a:t>По вертикали: номер </a:t>
            </a:r>
            <a:r>
              <a:rPr lang="ru-RU" sz="2000" b="1" i="1" dirty="0">
                <a:latin typeface="Arial"/>
                <a:ea typeface="Times New Roman"/>
                <a:cs typeface="Times New Roman"/>
              </a:rPr>
              <a:t>вопроса – </a:t>
            </a:r>
            <a:r>
              <a:rPr lang="ru-RU" sz="2000" b="1" i="1" dirty="0" smtClean="0">
                <a:latin typeface="Arial"/>
                <a:ea typeface="Times New Roman"/>
                <a:cs typeface="Times New Roman"/>
              </a:rPr>
              <a:t>ответ.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Arial"/>
                <a:ea typeface="Times New Roman"/>
              </a:rPr>
            </a:br>
            <a:endParaRPr lang="ru-RU" sz="2000" b="1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03860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63885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21506" name="Picture 2" descr="C:\Users\User\Downloads\кроссвор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7718" y="1928802"/>
            <a:ext cx="4373108" cy="437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7125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55296"/>
            <a:ext cx="87849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7" y="1809439"/>
            <a:ext cx="8640959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i="1" dirty="0" smtClean="0">
                <a:solidFill>
                  <a:srgbClr val="00B050"/>
                </a:solidFill>
                <a:latin typeface="Arial"/>
                <a:ea typeface="Times New Roman"/>
              </a:rPr>
              <a:t>Вопросы по горизонтали:</a:t>
            </a:r>
          </a:p>
          <a:p>
            <a:pPr lvl="0"/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ействие </a:t>
            </a:r>
            <a:r>
              <a:rPr lang="ru-RU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таможенных органов, разрешающее заинтересованным лицам использовать товары в соответствии с условиями заявленного таможенного 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режима.</a:t>
            </a:r>
          </a:p>
          <a:p>
            <a:pPr lvl="0"/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Лицо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которое 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обязано обеспечить сохранность товаров, таможенных пломб и печатей, либо иных средств идентификации, если они применялись.</a:t>
            </a:r>
            <a:b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Таможенный режим, 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соответствии с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которым 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товары перевозятся под таможенным контролем по таможенной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территории Донецкой Народной Республики.</a:t>
            </a:r>
          </a:p>
          <a:p>
            <a:pPr>
              <a:lnSpc>
                <a:spcPts val="2100"/>
              </a:lnSpc>
              <a:spcAft>
                <a:spcPts val="0"/>
              </a:spcAft>
            </a:pP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Таможенная процедура, при которой товары, ранее вывезенные с таможенной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территории, 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ввозятся обратно на таможенную территорию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установленные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сроки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без уплаты ввозных таможенных пошлин, налогов и без применения мер нетарифного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регулирования.</a:t>
            </a:r>
          </a:p>
          <a:p>
            <a:pPr lvl="0">
              <a:lnSpc>
                <a:spcPts val="2100"/>
              </a:lnSpc>
              <a:spcAft>
                <a:spcPts val="0"/>
              </a:spcAft>
            </a:pP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Под этим таможенным режимом понимается обезвреживание, полное уничтожение или иное приведение товаров в состояние, при котором они частично или полностью утрачивают свои потребительские и (или) иные свойства и не могут быть восстановлены в первоначальном состоянии экономически выгодным способом.</a:t>
            </a:r>
          </a:p>
          <a:p>
            <a:pPr>
              <a:lnSpc>
                <a:spcPts val="21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400" b="1" i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7389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3116"/>
            <a:ext cx="83529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i="1" dirty="0">
                <a:solidFill>
                  <a:srgbClr val="00B050"/>
                </a:solidFill>
                <a:latin typeface="Arial"/>
                <a:ea typeface="Times New Roman"/>
              </a:rPr>
              <a:t>Вопросы по </a:t>
            </a:r>
            <a:r>
              <a:rPr lang="ru-RU" sz="2000" b="1" i="1" dirty="0" smtClean="0">
                <a:solidFill>
                  <a:srgbClr val="00B050"/>
                </a:solidFill>
                <a:latin typeface="Arial"/>
                <a:ea typeface="Times New Roman"/>
              </a:rPr>
              <a:t>вертикали:</a:t>
            </a:r>
            <a:endParaRPr lang="ru-RU" sz="2000" b="1" i="1" dirty="0">
              <a:solidFill>
                <a:srgbClr val="00B050"/>
              </a:solidFill>
              <a:latin typeface="Arial"/>
              <a:ea typeface="Times New Roman"/>
            </a:endParaRPr>
          </a:p>
          <a:p>
            <a:r>
              <a:rPr lang="ru-RU" sz="19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аможенный </a:t>
            </a:r>
            <a:r>
              <a:rPr lang="ru-RU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режим, в соответствии с которым товары Донецкой Народной Республики вывозятся за пределы таможенной территории Донецкой Народной Республики для свободного обращения без обязательства об их возврате на эту территорию и без установления условий их использования за пределами таможенной территории Донецкой Народной 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Республики.</a:t>
            </a:r>
          </a:p>
          <a:p>
            <a:pPr algn="just">
              <a:spcAft>
                <a:spcPts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Таможенная пошлина, которая вводится как 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меры </a:t>
            </a:r>
            <a:r>
              <a:rPr lang="ru-RU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ответ на дискриминационные </a:t>
            </a:r>
            <a:r>
              <a:rPr lang="ru-RU" sz="17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</a:t>
            </a:r>
            <a:r>
              <a:rPr lang="ru-RU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недружественные действия других государств, таможенных союзов и экономических объединений, которые ограничивают реализацию законных прав и интересов субъектов внешнеэкономической деятельности Донецкой Народной Республики.</a:t>
            </a:r>
          </a:p>
          <a:p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Лицо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у </a:t>
            </a:r>
            <a:r>
              <a:rPr lang="ru-RU" sz="17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которого возникает обязанность по уплате ввозных таможенных пошлин, налогов в отношении иностранных товаров, помещаемых под таможенную процедуру таможенного склада с момента регистрации таможенным органом таможенной </a:t>
            </a:r>
            <a:r>
              <a:rPr lang="ru-RU" sz="17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декларации</a:t>
            </a:r>
            <a:endParaRPr lang="ru-RU" sz="1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32"/>
            <a:ext cx="8856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5529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10599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56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855296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178520"/>
            <a:ext cx="8496944" cy="368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ru-RU" sz="40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Четвертый тур</a:t>
            </a:r>
            <a:endParaRPr lang="ru-RU" sz="4000" b="1" kern="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ru-RU" sz="2800" b="1" kern="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</a:t>
            </a:r>
            <a:r>
              <a:rPr lang="ru-RU" sz="28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lvl="0" eaLnBrk="0" hangingPunct="0">
              <a:spcBef>
                <a:spcPts val="0"/>
              </a:spcBef>
            </a:pPr>
            <a:r>
              <a:rPr 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Из предложенного перечня товаров необходимо выделить такие группы : </a:t>
            </a:r>
          </a:p>
          <a:p>
            <a:pPr>
              <a:buFont typeface="Wingdings" pitchFamily="2" charset="2"/>
              <a:buChar char="Ø"/>
            </a:pPr>
            <a:r>
              <a:rPr 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Товары </a:t>
            </a:r>
            <a:r>
              <a:rPr lang="ru-RU" sz="2000" dirty="0" smtClean="0"/>
              <a:t>для личного пользования, которые запрещены или ограничены к ввозу;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Товары, которые не относятся к товарам для личного пользования;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Товары для личного пользования, в отношении которых необходимо уплатить таможенные пошлины.</a:t>
            </a:r>
          </a:p>
          <a:p>
            <a:pPr lvl="0" eaLnBrk="0" hangingPunct="0">
              <a:spcBef>
                <a:spcPts val="0"/>
              </a:spcBef>
            </a:pPr>
            <a:endParaRPr lang="ru-RU" sz="2000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7701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Туган-Барановского</a:t>
            </a:r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071546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285993"/>
            <a:ext cx="3071834" cy="450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ru-RU" sz="20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Перечень товаров: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одежда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обувь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зубная паста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зубная щетка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шампунь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мыло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средство для бритья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дезодорант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лак для волос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косметика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парфюмерия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фотоаппарат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видеокамера</a:t>
            </a:r>
          </a:p>
          <a:p>
            <a:pPr marL="342900" lvl="0" indent="-342900" eaLnBrk="0" hangingPunct="0">
              <a:spcBef>
                <a:spcPct val="20000"/>
              </a:spcBef>
            </a:pPr>
            <a:endParaRPr lang="ru-RU" b="1" kern="0" dirty="0" smtClean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2714620"/>
            <a:ext cx="1428760" cy="3857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2550565"/>
            <a:ext cx="6072198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саженцы цветов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почва для цветов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удобрения для цветов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гиацинты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крупы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мука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картофель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лук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чеснок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мясо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мобильный телефон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ноутбук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оружие холодное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6933" y="3495255"/>
            <a:ext cx="2835359" cy="202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857364"/>
            <a:ext cx="8572560" cy="4668839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Первый тур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Задание: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alt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внимательно рассмотрите ассоциативные картинки и по количеству букв определите, какое слово там зашифровано. </a:t>
            </a:r>
            <a:endParaRPr lang="ru-RU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algn="just">
              <a:spcBef>
                <a:spcPts val="0"/>
              </a:spcBef>
              <a:buNone/>
            </a:pPr>
            <a:endParaRPr lang="ru-RU" altLang="ru-RU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alt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Вопрос № 1 Название металла</a:t>
            </a: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3600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algn="ctr"/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Туган-Барановского</a:t>
            </a:r>
            <a:r>
              <a:rPr lang="ru-RU" alt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»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785794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275" y="4293096"/>
            <a:ext cx="2231151" cy="145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8641" y="4293096"/>
            <a:ext cx="1939533" cy="145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7451" y="4302722"/>
            <a:ext cx="1814383" cy="1449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1834" y="4281698"/>
            <a:ext cx="2606237" cy="147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7729" y="5903075"/>
            <a:ext cx="373062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856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38664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92896"/>
            <a:ext cx="271436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1928802"/>
            <a:ext cx="5472608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9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spcAft>
                <a:spcPts val="0"/>
              </a:spcAft>
            </a:pPr>
            <a:r>
              <a:rPr lang="ru-RU" sz="20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Перечень товаров: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велосипед</a:t>
            </a:r>
            <a:endParaRPr lang="ru-RU" sz="19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удочка рыболовная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переносной радиоприемник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бинокль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личные украшения, в том числе из драгоценных металлов и камней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ядовитые вещества, не </a:t>
            </a:r>
            <a:r>
              <a:rPr lang="ru-RU" sz="1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являющиеся </a:t>
            </a:r>
            <a:r>
              <a:rPr lang="ru-RU" sz="19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прекурсорами</a:t>
            </a:r>
            <a:r>
              <a:rPr lang="ru-RU" sz="1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наркотических средств и психотропных веществ, ограниченные к перемещению через таможенную </a:t>
            </a:r>
            <a:r>
              <a:rPr lang="ru-RU" sz="1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границу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товары, суммарная стоимость которых превышает 1000 евро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9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7656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219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49883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20888"/>
            <a:ext cx="3037507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6840" y="2132857"/>
            <a:ext cx="50405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</a:pPr>
            <a:r>
              <a:rPr lang="ru-RU" sz="20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Перечень товаров: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сало</a:t>
            </a:r>
            <a:endParaRPr lang="ru-RU" sz="1900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крепкий алкоголь 2 л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товары, общий вес которых превышает 100 кг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канистра бензина, 20 л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</a:t>
            </a:r>
            <a:r>
              <a:rPr lang="ru-RU" sz="19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егковой автомобиль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журналы</a:t>
            </a:r>
          </a:p>
          <a:p>
            <a:pPr marL="342900" lvl="0" indent="-342900" eaLnBrk="0" hangingPunct="0"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оружие огнестрельное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9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печатные и аудиовизуальные материалы, направленные на пропаганду нацистской атрибутики или символики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900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9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1662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55296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016" y="2357430"/>
            <a:ext cx="885698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altLang="ru-RU" sz="28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Уважаемые </a:t>
            </a:r>
            <a:r>
              <a:rPr lang="ru-RU" altLang="ru-RU" sz="2800" b="1" kern="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абитуриенты</a:t>
            </a:r>
            <a:r>
              <a:rPr lang="ru-RU" altLang="ru-RU" sz="2800" b="1" kern="0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!</a:t>
            </a:r>
          </a:p>
          <a:p>
            <a:pPr marL="342900" lvl="0" indent="-342900" algn="ctr">
              <a:spcBef>
                <a:spcPct val="20000"/>
              </a:spcBef>
            </a:pPr>
            <a:endParaRPr lang="ru-RU" altLang="ru-RU" sz="2000" b="1" kern="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indent="450000">
              <a:spcBef>
                <a:spcPts val="0"/>
              </a:spcBef>
            </a:pPr>
            <a:r>
              <a:rPr lang="ru-RU" alt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Наше, надеемся увлекательное, путешествие подошло к концу!</a:t>
            </a:r>
          </a:p>
          <a:p>
            <a:pPr lvl="0">
              <a:spcBef>
                <a:spcPts val="0"/>
              </a:spcBef>
            </a:pPr>
            <a:r>
              <a:rPr lang="ru-RU" alt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Ждем Ваши ответы на задания по адресу электронной почты кафедры таможенного дела и экспертизы товаров </a:t>
            </a:r>
            <a:r>
              <a:rPr lang="en-US" sz="2000" kern="0" dirty="0" smtClean="0">
                <a:solidFill>
                  <a:srgbClr val="000000"/>
                </a:solidFill>
                <a:latin typeface="Verdana"/>
                <a:cs typeface="Arial"/>
              </a:rPr>
              <a:t>expertsms.2020@gmail.com</a:t>
            </a:r>
            <a:r>
              <a:rPr lang="ru-RU" alt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2000" kern="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01.06.2020 (до 15 часов</a:t>
            </a:r>
            <a:r>
              <a:rPr lang="ru-RU" alt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).</a:t>
            </a:r>
          </a:p>
          <a:p>
            <a:pPr lvl="0">
              <a:spcBef>
                <a:spcPts val="0"/>
              </a:spcBef>
            </a:pPr>
            <a:r>
              <a:rPr lang="ru-RU" altLang="ru-RU" sz="2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своих ответах обязательно указывайте ФИО и образовательное учреждение в котором Вы обучаетесь. После проверки Ваших ответов будет определен победитель, </a:t>
            </a:r>
            <a:r>
              <a:rPr lang="ru-RU" alt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который представил большее количество правильных ответов.</a:t>
            </a:r>
            <a:endParaRPr lang="ru-RU" altLang="ru-RU" sz="2000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58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4969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55296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3140968"/>
            <a:ext cx="2081542" cy="156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1093" y="3133913"/>
            <a:ext cx="1817067" cy="156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8161" y="3140968"/>
            <a:ext cx="2029315" cy="156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8909" y="3148183"/>
            <a:ext cx="1489162" cy="156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6986" y="5321027"/>
            <a:ext cx="6102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6512" y="2233783"/>
            <a:ext cx="4823599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7060" y="2633187"/>
            <a:ext cx="42370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-342900" algn="just" eaLnBrk="0" hangingPunct="0">
              <a:spcBef>
                <a:spcPts val="0"/>
              </a:spcBef>
            </a:pPr>
            <a:r>
              <a:rPr lang="ru-RU" altLang="ru-RU" sz="2000" kern="0" dirty="0">
                <a:latin typeface="Tahoma" pitchFamily="34" charset="0"/>
                <a:ea typeface="Tahoma" pitchFamily="34" charset="0"/>
                <a:cs typeface="Tahoma" pitchFamily="34" charset="0"/>
              </a:rPr>
              <a:t>Вопрос № </a:t>
            </a:r>
            <a:r>
              <a:rPr lang="ru-RU" alt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Исследование товара</a:t>
            </a:r>
            <a:endParaRPr lang="ru-RU" altLang="ru-RU" sz="2000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0934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67215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7524" y="1042791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877" y="2564904"/>
            <a:ext cx="74845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just" eaLnBrk="0" hangingPunct="0">
              <a:spcBef>
                <a:spcPts val="0"/>
              </a:spcBef>
            </a:pPr>
            <a:r>
              <a:rPr lang="ru-RU" altLang="ru-RU" sz="2000" kern="0" dirty="0">
                <a:latin typeface="Tahoma" pitchFamily="34" charset="0"/>
                <a:ea typeface="Tahoma" pitchFamily="34" charset="0"/>
                <a:cs typeface="Tahoma" pitchFamily="34" charset="0"/>
              </a:rPr>
              <a:t>Вопрос № </a:t>
            </a:r>
            <a:r>
              <a:rPr lang="ru-RU" altLang="ru-RU" sz="2000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 Парфюмерно-косметическое средство</a:t>
            </a:r>
            <a:endParaRPr lang="ru-RU" altLang="ru-RU" sz="2000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000" y="3043270"/>
            <a:ext cx="1914382" cy="15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4006" y="3046111"/>
            <a:ext cx="1013973" cy="1548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36493"/>
            <a:ext cx="1841500" cy="154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873" y="5301207"/>
            <a:ext cx="384651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7979" y="3046111"/>
            <a:ext cx="1954141" cy="154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8246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1266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782669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 № 4 Этот предмет есть у каждого в доме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235" y="3341962"/>
            <a:ext cx="165618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1561" y="3341962"/>
            <a:ext cx="201622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68" t="28081" r="40062" b="59850"/>
          <a:stretch>
            <a:fillRect/>
          </a:stretch>
        </p:blipFill>
        <p:spPr bwMode="auto">
          <a:xfrm>
            <a:off x="4672797" y="3341962"/>
            <a:ext cx="3024335" cy="65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2797" y="3996506"/>
            <a:ext cx="2744787" cy="100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8327" y="5517232"/>
            <a:ext cx="33655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1336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99312"/>
            <a:ext cx="86409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782669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 № 5 Здесь рождается истина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045" y="3364291"/>
            <a:ext cx="1919383" cy="144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4428" y="3364291"/>
            <a:ext cx="1849361" cy="144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3788" y="3338485"/>
            <a:ext cx="2144475" cy="147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38484"/>
            <a:ext cx="1224136" cy="1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47813" y="5445125"/>
          <a:ext cx="6096003" cy="573088"/>
        </p:xfrm>
        <a:graphic>
          <a:graphicData uri="http://schemas.openxmlformats.org/drawingml/2006/table">
            <a:tbl>
              <a:tblPr/>
              <a:tblGrid>
                <a:gridCol w="553665"/>
                <a:gridCol w="553665"/>
                <a:gridCol w="554297"/>
                <a:gridCol w="554297"/>
                <a:gridCol w="554297"/>
                <a:gridCol w="554297"/>
                <a:gridCol w="554297"/>
                <a:gridCol w="554297"/>
                <a:gridCol w="554297"/>
                <a:gridCol w="554297"/>
                <a:gridCol w="554297"/>
              </a:tblGrid>
              <a:tr h="5730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182" marR="68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59665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80728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6199" y="2572656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 № 6 Натуральное волокно  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381" y="3140968"/>
            <a:ext cx="16478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6206" y="3142004"/>
            <a:ext cx="2071001" cy="179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7207" y="3140968"/>
            <a:ext cx="1914525" cy="179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42005"/>
            <a:ext cx="2343150" cy="179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618036"/>
              </p:ext>
            </p:extLst>
          </p:nvPr>
        </p:nvGraphicFramePr>
        <p:xfrm>
          <a:off x="2708910" y="5373216"/>
          <a:ext cx="3726180" cy="4051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21030"/>
                <a:gridCol w="621030"/>
                <a:gridCol w="621030"/>
                <a:gridCol w="621030"/>
                <a:gridCol w="621030"/>
                <a:gridCol w="621030"/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63741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Государственная организация высшего профессионального образования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«Донецкий национальный университет экономики и торговли </a:t>
            </a:r>
          </a:p>
          <a:p>
            <a:pPr lvl="0" algn="ctr"/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имени Михаила </a:t>
            </a:r>
            <a:r>
              <a:rPr lang="ru-RU" alt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Туган</a:t>
            </a:r>
            <a:r>
              <a:rPr lang="ru-RU" alt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-Барановского»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273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Выпускающая кафедра таможенного дела и  экспертизы товаров</a:t>
            </a:r>
            <a:br>
              <a:rPr lang="ru-RU" altLang="ru-RU" sz="1400" b="1" i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Профиль: Товароведение и экспертиза в таможенном деле </a:t>
            </a:r>
            <a:b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1400" b="1" i="1" dirty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Специальность : Таможенное дело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35027"/>
            <a:ext cx="1712556" cy="1474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6199" y="2572656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 № 7 Прибор, используемый в быту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0140" y="3035027"/>
            <a:ext cx="1847397" cy="1474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7537" y="3035027"/>
            <a:ext cx="2040507" cy="150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710" y="3035027"/>
            <a:ext cx="2239144" cy="14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5976935"/>
              </p:ext>
            </p:extLst>
          </p:nvPr>
        </p:nvGraphicFramePr>
        <p:xfrm>
          <a:off x="1506220" y="5085184"/>
          <a:ext cx="6131560" cy="57594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56895"/>
                <a:gridCol w="556895"/>
                <a:gridCol w="557530"/>
                <a:gridCol w="557530"/>
                <a:gridCol w="557530"/>
                <a:gridCol w="557530"/>
                <a:gridCol w="557530"/>
                <a:gridCol w="557530"/>
                <a:gridCol w="557530"/>
                <a:gridCol w="557530"/>
                <a:gridCol w="557530"/>
              </a:tblGrid>
              <a:tr h="5759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39187594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5718</TotalTime>
  <Words>1577</Words>
  <Application>Microsoft Office PowerPoint</Application>
  <PresentationFormat>Экран (4:3)</PresentationFormat>
  <Paragraphs>394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Diseño predeterminado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lenovo</cp:lastModifiedBy>
  <cp:revision>577</cp:revision>
  <dcterms:created xsi:type="dcterms:W3CDTF">2010-05-23T14:28:12Z</dcterms:created>
  <dcterms:modified xsi:type="dcterms:W3CDTF">2020-05-26T13:09:37Z</dcterms:modified>
</cp:coreProperties>
</file>